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AA805-006F-44D4-9109-526B45A14225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92500-FE80-4367-AB54-34B347F5D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8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FF6-BD85-4859-9B5A-ED6EC7C23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2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FF6-BD85-4859-9B5A-ED6EC7C23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FF6-BD85-4859-9B5A-ED6EC7C23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9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284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9788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3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7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77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878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2A137B-DB55-4061-9729-9CBC3156A6D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0F35A50-7AF6-48A5-8435-E8526A1AFE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15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trLhnS70O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test-prep/mcat/biomolecules/amino-acids-and-proteins1/a/chemistry-of-amino-acids-and-protein-structu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3009900"/>
            <a:ext cx="7848600" cy="838200"/>
          </a:xfrm>
        </p:spPr>
        <p:txBody>
          <a:bodyPr>
            <a:noAutofit/>
          </a:bodyPr>
          <a:lstStyle/>
          <a:p>
            <a:r>
              <a:rPr lang="en-US" sz="8800" b="1" cap="none" dirty="0">
                <a:latin typeface="Bodoni MT Condensed" pitchFamily="18" charset="0"/>
              </a:rPr>
              <a:t>PROTEIN </a:t>
            </a:r>
            <a:br>
              <a:rPr lang="en-US" sz="8800" b="1" cap="none" dirty="0">
                <a:latin typeface="Bodoni MT Condensed" pitchFamily="18" charset="0"/>
              </a:rPr>
            </a:br>
            <a:r>
              <a:rPr lang="en-US" sz="8800" b="1" cap="none" dirty="0">
                <a:latin typeface="Bodoni MT Condensed" pitchFamily="18" charset="0"/>
              </a:rPr>
              <a:t>CHEMISTRY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85871" y="48250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</a:t>
            </a:r>
          </a:p>
          <a:p>
            <a:r>
              <a:rPr lang="en-US" b="1" dirty="0">
                <a:solidFill>
                  <a:srgbClr val="FF0000"/>
                </a:solidFill>
              </a:rPr>
              <a:t>Mrs. Aparna Patil Kose</a:t>
            </a:r>
          </a:p>
          <a:p>
            <a:r>
              <a:rPr lang="en-US" b="1" dirty="0">
                <a:solidFill>
                  <a:srgbClr val="FF0000"/>
                </a:solidFill>
              </a:rPr>
              <a:t>Lecturer</a:t>
            </a:r>
          </a:p>
          <a:p>
            <a:r>
              <a:rPr lang="en-US" b="1" dirty="0">
                <a:solidFill>
                  <a:srgbClr val="FF0000"/>
                </a:solidFill>
              </a:rPr>
              <a:t>Dept of Bioinformatics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3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868362"/>
          </a:xfrm>
        </p:spPr>
        <p:txBody>
          <a:bodyPr/>
          <a:lstStyle/>
          <a:p>
            <a:pPr algn="ctr"/>
            <a:r>
              <a:rPr lang="en-IN" sz="4000" b="1" dirty="0">
                <a:latin typeface="Bodoni MT Condensed" pitchFamily="18" charset="0"/>
              </a:rPr>
              <a:t>Primary structure</a:t>
            </a:r>
            <a:r>
              <a:rPr lang="en-IN" dirty="0"/>
              <a:t> 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6488" y="1143000"/>
            <a:ext cx="8088729" cy="5085522"/>
          </a:xfrm>
        </p:spPr>
        <p:txBody>
          <a:bodyPr>
            <a:normAutofit/>
          </a:bodyPr>
          <a:lstStyle/>
          <a:p>
            <a:r>
              <a:rPr lang="en-IN" i="1" dirty="0">
                <a:latin typeface="Times New Roman" pitchFamily="18" charset="0"/>
                <a:cs typeface="Times New Roman" pitchFamily="18" charset="0"/>
              </a:rPr>
              <a:t>Primary structure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simply refers to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linear sequence of amino acids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joined to each other through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peptide bonds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sequence of amino acids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determines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basic structure of the protein.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/>
              <a:t>The </a:t>
            </a:r>
            <a:r>
              <a:rPr lang="en-IN" b="1" dirty="0"/>
              <a:t>bond linking </a:t>
            </a:r>
            <a:r>
              <a:rPr lang="en-IN" dirty="0"/>
              <a:t>the </a:t>
            </a:r>
            <a:r>
              <a:rPr lang="en-IN" b="1" dirty="0"/>
              <a:t>amino group </a:t>
            </a:r>
            <a:r>
              <a:rPr lang="en-IN" dirty="0"/>
              <a:t>to  the </a:t>
            </a:r>
            <a:r>
              <a:rPr lang="en-IN" b="1" dirty="0"/>
              <a:t>alpha carbon atom </a:t>
            </a:r>
            <a:r>
              <a:rPr lang="en-IN" dirty="0"/>
              <a:t>and the bond linking the </a:t>
            </a:r>
            <a:r>
              <a:rPr lang="en-IN" b="1" dirty="0"/>
              <a:t>alpha carbon atom </a:t>
            </a:r>
            <a:r>
              <a:rPr lang="en-IN" dirty="0"/>
              <a:t>to the  </a:t>
            </a:r>
            <a:r>
              <a:rPr lang="en-IN" b="1" dirty="0"/>
              <a:t>carbonyl carbon </a:t>
            </a:r>
            <a:r>
              <a:rPr lang="en-IN" dirty="0"/>
              <a:t>are </a:t>
            </a:r>
            <a:r>
              <a:rPr lang="en-IN" b="1" dirty="0"/>
              <a:t>single bonds  </a:t>
            </a:r>
            <a:r>
              <a:rPr lang="en-IN" dirty="0"/>
              <a:t>making it </a:t>
            </a:r>
            <a:r>
              <a:rPr lang="en-IN" b="1" dirty="0"/>
              <a:t>flexible to fold</a:t>
            </a:r>
            <a:r>
              <a:rPr lang="en-IN" dirty="0"/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42808" t="15873" r="25049" b="42857"/>
          <a:stretch>
            <a:fillRect/>
          </a:stretch>
        </p:blipFill>
        <p:spPr bwMode="auto">
          <a:xfrm>
            <a:off x="8945217" y="1143000"/>
            <a:ext cx="2968487" cy="4489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4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Bodoni MT Condensed" pitchFamily="18" charset="0"/>
              </a:rPr>
              <a:t>Secondary structure</a:t>
            </a:r>
            <a:r>
              <a:rPr lang="en-IN" dirty="0"/>
              <a:t> 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4487" y="1143000"/>
            <a:ext cx="10045148" cy="5105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folded structures are referred to as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secondary protein structures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and are essentially of two types—</a:t>
            </a: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539496" indent="-457200">
              <a:buAutoNum type="arabicPeriod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alpha helix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and </a:t>
            </a:r>
          </a:p>
          <a:p>
            <a:pPr marL="539496" indent="-457200">
              <a:buAutoNum type="arabicPeriod"/>
            </a:pP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beta pleated sheets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539496" indent="-45720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539496" indent="-457200"/>
            <a:r>
              <a:rPr lang="en-IN" dirty="0">
                <a:latin typeface="Times New Roman" pitchFamily="18" charset="0"/>
                <a:cs typeface="Times New Roman" pitchFamily="18" charset="0"/>
              </a:rPr>
              <a:t>These folded secondary structures are stabilized by the formation of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hydrogen bonds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between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acids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59" y="66684"/>
            <a:ext cx="7498080" cy="381000"/>
          </a:xfrm>
        </p:spPr>
        <p:txBody>
          <a:bodyPr>
            <a:noAutofit/>
          </a:bodyPr>
          <a:lstStyle/>
          <a:p>
            <a:pPr algn="ctr"/>
            <a:r>
              <a:rPr lang="el-GR" sz="4000" b="1" dirty="0"/>
              <a:t>α-</a:t>
            </a:r>
            <a:r>
              <a:rPr lang="en-IN" sz="4000" b="1" dirty="0">
                <a:latin typeface="Bodoni MT Condensed" pitchFamily="18" charset="0"/>
              </a:rPr>
              <a:t>helix</a:t>
            </a:r>
            <a:r>
              <a:rPr lang="en-IN" sz="4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40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1235" y="609600"/>
            <a:ext cx="10243929" cy="5638800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In an α helix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the amino acids get oriented in such a  manner that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carbonyl, C=O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group of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nth amino acid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can form a hydrogen bond with the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amido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, N-H,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of the (n+4)​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​​amino acid i.e. </a:t>
            </a:r>
            <a:r>
              <a:rPr lang="en-US" dirty="0"/>
              <a:t>(E.g., the carbonyl of amino acid 1 would form a hydrogen bond to the N-H of amino acid 5) and results in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strong hydrogen bond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/>
              <a:t>This pattern of </a:t>
            </a:r>
            <a:r>
              <a:rPr lang="en-US" b="1" dirty="0"/>
              <a:t>bonding</a:t>
            </a:r>
            <a:r>
              <a:rPr lang="en-US" dirty="0"/>
              <a:t> pulls the polypeptide chain into a </a:t>
            </a:r>
            <a:r>
              <a:rPr lang="en-US" b="1" dirty="0"/>
              <a:t>helical structure </a:t>
            </a:r>
            <a:r>
              <a:rPr lang="en-US" dirty="0"/>
              <a:t>that resembles a curled ribbon, with each turn of the </a:t>
            </a:r>
            <a:r>
              <a:rPr lang="en-US" b="1" dirty="0"/>
              <a:t>helix.</a:t>
            </a:r>
          </a:p>
          <a:p>
            <a:r>
              <a:rPr lang="en-US" dirty="0"/>
              <a:t>The </a:t>
            </a:r>
            <a:r>
              <a:rPr lang="en-US" b="1" dirty="0"/>
              <a:t>R groups of the amino acids stick outward </a:t>
            </a:r>
            <a:r>
              <a:rPr lang="en-US" dirty="0"/>
              <a:t>from the </a:t>
            </a:r>
            <a:r>
              <a:rPr lang="en-US" b="1" dirty="0"/>
              <a:t>α helix</a:t>
            </a:r>
            <a:r>
              <a:rPr lang="en-US" dirty="0"/>
              <a:t>, where they are free to interact.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F34843-EE58-4EB6-A60E-932ECC5F5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1" t="30144" r="16957" b="10705"/>
          <a:stretch/>
        </p:blipFill>
        <p:spPr>
          <a:xfrm>
            <a:off x="3286539" y="3167881"/>
            <a:ext cx="6718851" cy="3524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2AC269F-08A8-42D3-B075-8C741C87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6" t="18729" r="33804" b="36224"/>
          <a:stretch/>
        </p:blipFill>
        <p:spPr>
          <a:xfrm>
            <a:off x="0" y="-1"/>
            <a:ext cx="12192000" cy="6871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8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51" y="152400"/>
            <a:ext cx="7498080" cy="639762"/>
          </a:xfrm>
        </p:spPr>
        <p:txBody>
          <a:bodyPr>
            <a:noAutofit/>
          </a:bodyPr>
          <a:lstStyle/>
          <a:p>
            <a:pPr algn="ctr"/>
            <a:r>
              <a:rPr lang="el-GR" sz="4000" b="1" dirty="0"/>
              <a:t>β-</a:t>
            </a:r>
            <a:r>
              <a:rPr lang="en-IN" sz="4000" b="1" dirty="0"/>
              <a:t>pleated sheet</a:t>
            </a:r>
            <a:r>
              <a:rPr lang="en-IN" sz="4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40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0903" y="838200"/>
            <a:ext cx="10906539" cy="5791200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In β sheets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however,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hydrogen bonding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occurs between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neighbouring polypeptide chains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rather than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within the same polypeptide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Sheets exist in two forms:</a:t>
            </a: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539496" indent="-45720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Antiparallel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β sheet: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Has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neighboring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hydrogen-bonded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polypeptide chains running in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opposite directions.</a:t>
            </a:r>
          </a:p>
          <a:p>
            <a:pPr marL="539496" indent="-45720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 i.e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., one polypeptide chain starts from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terminal carboxylic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and ends at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terminal amino group,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while the other polypeptide chain starts from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terminal amino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and ends at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terminal carboxylic group.</a:t>
            </a:r>
          </a:p>
          <a:p>
            <a:pPr marL="539496" indent="-457200">
              <a:buNone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marL="539496" indent="-45720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Parallel β sheet: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Has hydrogen-bonded chains extending in the same direction.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8571" t="9524" r="3571" b="3333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5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72F09CD-0F50-4834-A44C-C7E553FEE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2" t="10415" r="27283" b="27912"/>
          <a:stretch/>
        </p:blipFill>
        <p:spPr>
          <a:xfrm>
            <a:off x="0" y="-1"/>
            <a:ext cx="12192000" cy="6873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0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890" t="11639" r="7731" b="36911"/>
          <a:stretch/>
        </p:blipFill>
        <p:spPr>
          <a:xfrm>
            <a:off x="0" y="-1"/>
            <a:ext cx="12192000" cy="6819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6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5703" t="13632" r="6408" b="33107"/>
          <a:stretch/>
        </p:blipFill>
        <p:spPr>
          <a:xfrm>
            <a:off x="0" y="0"/>
            <a:ext cx="12192000" cy="6828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8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52400"/>
            <a:ext cx="7498080" cy="45720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Bodoni MT Condensed" pitchFamily="18" charset="0"/>
              </a:rPr>
              <a:t>Tertiary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972" y="838200"/>
            <a:ext cx="10777480" cy="5867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several secondary structures come together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tertiary structures are formed.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tertiary structures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in addition to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hydrogen bonding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acid side chains of the various secondary structures start interacting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with each other in a number of ways. </a:t>
            </a:r>
          </a:p>
          <a:p>
            <a:r>
              <a:rPr lang="en-US" dirty="0"/>
              <a:t>The tertiary structure is where the protein begins to take on its </a:t>
            </a:r>
            <a:r>
              <a:rPr lang="en-US" b="1" dirty="0"/>
              <a:t>final three-dimensional shape </a:t>
            </a:r>
            <a:r>
              <a:rPr lang="en-US" dirty="0"/>
              <a:t>via </a:t>
            </a:r>
            <a:r>
              <a:rPr lang="en-US" b="1" dirty="0"/>
              <a:t>polypeptide side chain interactions</a:t>
            </a:r>
            <a:r>
              <a:rPr lang="en-US" dirty="0"/>
              <a:t>, as opposed to </a:t>
            </a:r>
            <a:r>
              <a:rPr lang="en-US" b="1" dirty="0"/>
              <a:t>primary and secondary structure </a:t>
            </a:r>
            <a:r>
              <a:rPr lang="en-US" dirty="0"/>
              <a:t>wherein the amino and carboxy groups create the bonds.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These interactions include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hydrophobic interactions, ionic interactions, and disulfide bonds.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2808" t="15873" r="17907" b="33333"/>
          <a:stretch>
            <a:fillRect/>
          </a:stretch>
        </p:blipFill>
        <p:spPr bwMode="auto">
          <a:xfrm>
            <a:off x="2305878" y="3581400"/>
            <a:ext cx="8309113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1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52" y="148742"/>
            <a:ext cx="7498080" cy="43435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Bodoni MT Condensed" pitchFamily="18" charset="0"/>
              </a:rPr>
              <a:t>PROTEINS</a:t>
            </a:r>
            <a:endParaRPr lang="en-IN" sz="4000" b="1" dirty="0">
              <a:latin typeface="Bodoni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904" y="672548"/>
            <a:ext cx="6639339" cy="5562600"/>
          </a:xfrm>
        </p:spPr>
        <p:txBody>
          <a:bodyPr>
            <a:noAutofit/>
          </a:bodyPr>
          <a:lstStyle/>
          <a:p>
            <a:pPr algn="just"/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Proteins (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organic compounds ) which are present in the </a:t>
            </a:r>
          </a:p>
          <a:p>
            <a:pPr marL="0" indent="0" algn="just">
              <a:buNone/>
            </a:pP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body and vital to every living cell. </a:t>
            </a:r>
          </a:p>
          <a:p>
            <a:pPr mar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In the form of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enzymes, hormones, antibodies, and globulins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0" indent="0" algn="just">
              <a:buNone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catalyze, regulate, and protect the body chemistry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In form of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haemoglobin, myoglobin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and </a:t>
            </a:r>
          </a:p>
          <a:p>
            <a:pPr marL="0" indent="0" algn="just">
              <a:buNone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various lipoproteins, they work for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transport of oxygen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and </a:t>
            </a:r>
          </a:p>
          <a:p>
            <a:pPr marL="0" indent="0" algn="just">
              <a:buNone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other substances within an organism.</a:t>
            </a:r>
          </a:p>
          <a:p>
            <a:pPr mar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Proteins are generally regarded as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beneficial, </a:t>
            </a:r>
          </a:p>
          <a:p>
            <a:pPr marL="0" indent="0" algn="just">
              <a:buNone/>
            </a:pP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and are a necessary part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of the diet of all animals. </a:t>
            </a:r>
          </a:p>
          <a:p>
            <a:pPr marL="0" indent="0" algn="just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Humans can become </a:t>
            </a: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seriously ill 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if they </a:t>
            </a:r>
          </a:p>
          <a:p>
            <a:pPr marL="0" indent="0" algn="just">
              <a:buNone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do not eat enough suitable protein, the </a:t>
            </a:r>
          </a:p>
          <a:p>
            <a:pPr marL="0" indent="0" algn="just">
              <a:buNone/>
            </a:pPr>
            <a:r>
              <a:rPr lang="en-IN" sz="1600" b="1" dirty="0">
                <a:latin typeface="Times New Roman" pitchFamily="18" charset="0"/>
                <a:cs typeface="Times New Roman" pitchFamily="18" charset="0"/>
              </a:rPr>
              <a:t>disease </a:t>
            </a:r>
            <a:r>
              <a:rPr lang="en-IN" sz="1600" b="1" i="1" dirty="0">
                <a:latin typeface="Times New Roman" pitchFamily="18" charset="0"/>
                <a:cs typeface="Times New Roman" pitchFamily="18" charset="0"/>
              </a:rPr>
              <a:t>kwashiorkor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 being an extreme form of protein deficiency.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8A46EE-0C51-4757-B3D1-5A0768356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52" t="14428" r="4782" b="26558"/>
          <a:stretch/>
        </p:blipFill>
        <p:spPr>
          <a:xfrm>
            <a:off x="8203097" y="990600"/>
            <a:ext cx="379012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1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ECC177C-A807-4C98-816B-EA08814E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9" t="23175" r="52174" b="17279"/>
          <a:stretch/>
        </p:blipFill>
        <p:spPr>
          <a:xfrm>
            <a:off x="0" y="0"/>
            <a:ext cx="12192000" cy="6860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00360AD-3530-4789-8344-FE5514218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17" t="15056" r="3261" b="47245"/>
          <a:stretch/>
        </p:blipFill>
        <p:spPr>
          <a:xfrm>
            <a:off x="0" y="0"/>
            <a:ext cx="12192000" cy="6803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1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1910F4-C207-4FA1-B26C-8AE9D6560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34" t="11962" r="9457" b="24626"/>
          <a:stretch/>
        </p:blipFill>
        <p:spPr>
          <a:xfrm>
            <a:off x="2551043" y="106016"/>
            <a:ext cx="7089913" cy="6875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10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CC15E9-828C-4511-9E43-8DC207903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3" t="11962" r="2501" b="45891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6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7EA2164-3011-4029-9A41-B9147D0F6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78" t="11576" r="4783" b="21345"/>
          <a:stretch/>
        </p:blipFill>
        <p:spPr>
          <a:xfrm>
            <a:off x="0" y="0"/>
            <a:ext cx="12192000" cy="6692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9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2971800"/>
            <a:ext cx="7848600" cy="838200"/>
          </a:xfrm>
        </p:spPr>
        <p:txBody>
          <a:bodyPr>
            <a:noAutofit/>
          </a:bodyPr>
          <a:lstStyle/>
          <a:p>
            <a:r>
              <a:rPr lang="en-US" sz="8800" b="1" dirty="0">
                <a:latin typeface="Bodoni MT Condensed" pitchFamily="18" charset="0"/>
              </a:rPr>
              <a:t>VARIOUS INTERACTIONS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4648200"/>
            <a:ext cx="7010400" cy="1752600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832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670" y="685800"/>
            <a:ext cx="10668000" cy="5767586"/>
          </a:xfrm>
        </p:spPr>
        <p:txBody>
          <a:bodyPr>
            <a:normAutofit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Hydrophobic Interactions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Hydrogen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bonds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Ionic Interaction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Vander der interaction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sulphide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bonds</a:t>
            </a:r>
          </a:p>
          <a:p>
            <a:pPr marL="82296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82296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Thermodynamics plays a role in molecular interaction. Comment on the below given terms and their role in interaction studies along with their inter-relationship with each other.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96646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Entropy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Enthalpy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Gibbs free energy</a:t>
            </a:r>
          </a:p>
          <a:p>
            <a:pPr marL="596646" indent="-514350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96646" indent="-51435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108E64-3CAF-4355-8E58-99CAE3BFE7A6}"/>
              </a:ext>
            </a:extLst>
          </p:cNvPr>
          <p:cNvSpPr txBox="1"/>
          <p:nvPr/>
        </p:nvSpPr>
        <p:spPr>
          <a:xfrm>
            <a:off x="4450306" y="281186"/>
            <a:ext cx="725136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2838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1A60BED-4009-4F99-9DE5-D5E4A4456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00" t="11469" r="2718" b="4511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1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496" y="4118113"/>
            <a:ext cx="7848600" cy="838200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latin typeface="Bodoni MT Condensed" pitchFamily="18" charset="0"/>
              </a:rPr>
              <a:t>Protein folding- </a:t>
            </a:r>
            <a:br>
              <a:rPr lang="en-US" sz="8800" b="1" dirty="0">
                <a:latin typeface="Bodoni MT Condensed" pitchFamily="18" charset="0"/>
              </a:rPr>
            </a:br>
            <a:r>
              <a:rPr lang="en-US" sz="8800" b="1" dirty="0">
                <a:latin typeface="Bodoni MT Condensed" pitchFamily="18" charset="0"/>
              </a:rPr>
              <a:t>Molecular chaperones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171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715962"/>
          </a:xfrm>
        </p:spPr>
        <p:txBody>
          <a:bodyPr>
            <a:noAutofit/>
          </a:bodyPr>
          <a:lstStyle/>
          <a:p>
            <a:pPr algn="ctr"/>
            <a:r>
              <a:rPr lang="en-US" sz="6000" b="1" cap="all" dirty="0">
                <a:latin typeface="Bodoni MT Condensed" pitchFamily="18" charset="0"/>
              </a:rPr>
              <a:t>INTRODUCTION</a:t>
            </a:r>
            <a:endParaRPr lang="en-IN" sz="6000" b="1" cap="all" dirty="0">
              <a:latin typeface="Bodoni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3" y="1066800"/>
            <a:ext cx="10774017" cy="51816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Proteins have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several layers of structure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each of which is important in the process of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protein folding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539496" indent="-457200">
              <a:buAutoNum type="arabicPeriod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Sequence of amino acids :</a:t>
            </a:r>
          </a:p>
          <a:p>
            <a:pPr marL="539496" indent="-45720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a. it will determine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types of interactions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seen in the protein as it  </a:t>
            </a:r>
          </a:p>
          <a:p>
            <a:pPr marL="539496" indent="-45720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is folding. </a:t>
            </a:r>
          </a:p>
          <a:p>
            <a:pPr marL="539496" indent="-45720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       b.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protein-protein interactions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are more related to amino acids at  </a:t>
            </a:r>
          </a:p>
          <a:p>
            <a:pPr marL="539496" indent="-45720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the surface than those at the core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.(novel sequence-based method    </a:t>
            </a:r>
          </a:p>
          <a:p>
            <a:pPr marL="539496" indent="-457200">
              <a:buNone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            assumptions)</a:t>
            </a:r>
          </a:p>
          <a:p>
            <a:pPr marL="539496" indent="-45720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       c. the order in which they(Sequences)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are sequenced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is also </a:t>
            </a:r>
          </a:p>
          <a:p>
            <a:pPr marL="539496" indent="-45720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  important</a:t>
            </a:r>
          </a:p>
          <a:p>
            <a:pPr marL="539496" indent="-457200"/>
            <a:r>
              <a:rPr lang="en-IN" dirty="0">
                <a:latin typeface="Times New Roman" pitchFamily="18" charset="0"/>
                <a:cs typeface="Times New Roman" pitchFamily="18" charset="0"/>
              </a:rPr>
              <a:t>The interactions of the amino acids will determine what the secondary and tertiary structure of the protein will 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29712" t="50794" r="27431" b="30159"/>
          <a:stretch>
            <a:fillRect/>
          </a:stretch>
        </p:blipFill>
        <p:spPr bwMode="auto">
          <a:xfrm>
            <a:off x="8892208" y="1958008"/>
            <a:ext cx="2902673" cy="2812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1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7866888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Bodoni MT Condensed" pitchFamily="18" charset="0"/>
              </a:rPr>
              <a:t>Amino Acid And Peptides</a:t>
            </a:r>
            <a:endParaRPr lang="en-IN" b="1" dirty="0">
              <a:latin typeface="Bodoni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713" y="1166191"/>
            <a:ext cx="10442713" cy="5082209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Proteins are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large, complex molecules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Important for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normal functioning of the human body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Proteins are made up of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hundreds of smaller units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called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acids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that are attached to one another by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peptide bonds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forming a long chain. 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3284" t="11111" r="14335" b="52381"/>
          <a:stretch>
            <a:fillRect/>
          </a:stretch>
        </p:blipFill>
        <p:spPr bwMode="auto">
          <a:xfrm>
            <a:off x="3129169" y="2992582"/>
            <a:ext cx="6781800" cy="325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8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651" y="172279"/>
            <a:ext cx="7462697" cy="642309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          </a:t>
            </a:r>
            <a:r>
              <a:rPr lang="en-US" sz="5400" b="1" cap="all" dirty="0">
                <a:latin typeface="Bodoni MT Condensed" pitchFamily="18" charset="0"/>
              </a:rPr>
              <a:t>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73" y="1016894"/>
            <a:ext cx="11039062" cy="5436492"/>
          </a:xfrm>
        </p:spPr>
        <p:txBody>
          <a:bodyPr>
            <a:normAutofit/>
          </a:bodyPr>
          <a:lstStyle/>
          <a:p>
            <a:r>
              <a:rPr lang="en-US" b="1" dirty="0"/>
              <a:t>Protein folding</a:t>
            </a:r>
            <a:r>
              <a:rPr lang="en-US" dirty="0"/>
              <a:t> is the physical process by which a </a:t>
            </a:r>
            <a:r>
              <a:rPr lang="en-US" b="1" dirty="0"/>
              <a:t>protein</a:t>
            </a:r>
            <a:r>
              <a:rPr lang="en-US" dirty="0"/>
              <a:t> chain acquires its native 3-dimensional structure.</a:t>
            </a:r>
          </a:p>
          <a:p>
            <a:r>
              <a:rPr lang="en-US" dirty="0"/>
              <a:t>A conformation that is usually biologically functional, in an expeditious and reproducible manner.</a:t>
            </a:r>
          </a:p>
          <a:p>
            <a:r>
              <a:rPr lang="en-US" dirty="0"/>
              <a:t>Protein folding will determine the- </a:t>
            </a:r>
            <a:r>
              <a:rPr lang="en-US" sz="4300" b="1" dirty="0"/>
              <a:t>FUNCTION</a:t>
            </a:r>
          </a:p>
          <a:p>
            <a:r>
              <a:rPr lang="en-US" dirty="0"/>
              <a:t>Most of the proteins fold on their </a:t>
            </a:r>
            <a:r>
              <a:rPr lang="en-US" sz="3600" dirty="0"/>
              <a:t>own </a:t>
            </a:r>
            <a:r>
              <a:rPr lang="en-US" dirty="0"/>
              <a:t>and it’s a </a:t>
            </a:r>
            <a:r>
              <a:rPr lang="en-US" sz="3600" dirty="0"/>
              <a:t>spontaneous process.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1B8A6FC-E352-4490-AF5B-1502710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04" t="13316" r="3261" b="41252"/>
          <a:stretch/>
        </p:blipFill>
        <p:spPr>
          <a:xfrm>
            <a:off x="2491407" y="3644348"/>
            <a:ext cx="6586331" cy="3050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5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8632" y="1245704"/>
            <a:ext cx="9462051" cy="4585252"/>
          </a:xfrm>
        </p:spPr>
        <p:txBody>
          <a:bodyPr>
            <a:normAutofit fontScale="92500" lnSpcReduction="20000"/>
          </a:bodyPr>
          <a:lstStyle/>
          <a:p>
            <a:r>
              <a:rPr lang="en-US" sz="5400" b="1" cap="all" dirty="0">
                <a:latin typeface="Bodoni MT Condensed" pitchFamily="18" charset="0"/>
                <a:ea typeface="+mj-ea"/>
                <a:cs typeface="+mj-cs"/>
              </a:rPr>
              <a:t>What factors determine protein folding?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Intrinsic factors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chemeClr val="tx1"/>
                </a:solidFill>
              </a:rPr>
              <a:t>→ Amino acid sequence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→Hydrophobic interactions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→Intramolecular H bonds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→Disulfide linkages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Extrinsic factors</a:t>
            </a:r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→</a:t>
            </a:r>
            <a:r>
              <a:rPr lang="en-US" sz="2400" dirty="0">
                <a:solidFill>
                  <a:schemeClr val="tx1"/>
                </a:solidFill>
              </a:rPr>
              <a:t>Temperature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→Electric/Magnetic field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→Presence of water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→Macromolecular crowding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4FEE54-936D-4961-AF1A-7C5A1710EE56}"/>
              </a:ext>
            </a:extLst>
          </p:cNvPr>
          <p:cNvSpPr txBox="1"/>
          <p:nvPr/>
        </p:nvSpPr>
        <p:spPr>
          <a:xfrm>
            <a:off x="9581321" y="302713"/>
            <a:ext cx="2239617" cy="193899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 </a:t>
            </a:r>
          </a:p>
          <a:p>
            <a:pPr algn="ctr"/>
            <a:r>
              <a:rPr lang="en-US" sz="4000" b="1" dirty="0"/>
              <a:t>AND </a:t>
            </a:r>
          </a:p>
          <a:p>
            <a:pPr algn="ctr"/>
            <a:r>
              <a:rPr lang="en-US" sz="4000" b="1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5923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p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07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971" y="304800"/>
            <a:ext cx="10843741" cy="6553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5000" b="1" cap="all" dirty="0">
                <a:latin typeface="Bodoni MT Condensed" pitchFamily="18" charset="0"/>
                <a:ea typeface="+mj-ea"/>
                <a:cs typeface="+mj-cs"/>
              </a:rPr>
              <a:t>Levinthal Paradox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There are too many different possible conformations for a protein to fold by a random search.</a:t>
            </a:r>
          </a:p>
          <a:p>
            <a:pPr>
              <a:buNone/>
            </a:pPr>
            <a:endParaRPr lang="en-US" sz="2800" dirty="0"/>
          </a:p>
          <a:p>
            <a:r>
              <a:rPr lang="en-US" sz="2400" dirty="0"/>
              <a:t>For eg. 101 a.a long protein→100 peptide bonds</a:t>
            </a:r>
          </a:p>
          <a:p>
            <a:pPr>
              <a:buNone/>
            </a:pPr>
            <a:r>
              <a:rPr lang="en-US" sz="2400" dirty="0"/>
              <a:t>        each peptide bond→3 different stable conformations</a:t>
            </a:r>
          </a:p>
          <a:p>
            <a:pPr>
              <a:buNone/>
            </a:pPr>
            <a:r>
              <a:rPr lang="en-US" sz="2400" dirty="0"/>
              <a:t>                   Hence 3</a:t>
            </a:r>
            <a:r>
              <a:rPr lang="en-US" dirty="0"/>
              <a:t>¹ºº </a:t>
            </a:r>
            <a:r>
              <a:rPr lang="en-US" sz="2400" dirty="0"/>
              <a:t>possible conformations</a:t>
            </a:r>
          </a:p>
          <a:p>
            <a:pPr>
              <a:buNone/>
            </a:pPr>
            <a:r>
              <a:rPr lang="en-US" sz="2400" dirty="0"/>
              <a:t>           10¹³conformations/sec→ it will take 10²²years </a:t>
            </a:r>
          </a:p>
          <a:p>
            <a:pPr>
              <a:buNone/>
            </a:pPr>
            <a:r>
              <a:rPr lang="en-US" sz="2400" dirty="0"/>
              <a:t> </a:t>
            </a:r>
            <a:endParaRPr lang="en-US" sz="10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1969,Cyrus Levinthal suggested that proteins fold through well-defined pathways, and not by sampling the different possible conformations.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79216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Thermodynamics of protein folding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BEB30F-ADD4-4887-A614-687C7CE50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8" t="10996" r="5652" b="43572"/>
          <a:stretch/>
        </p:blipFill>
        <p:spPr>
          <a:xfrm>
            <a:off x="63692" y="887896"/>
            <a:ext cx="12128307" cy="5993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63976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Why does protein folding sometimes fail?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608" y="762000"/>
            <a:ext cx="7498080" cy="548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1. A person might possess a mutation that changes an amino acid in the protein chain, making it difficult for a particular protein to find its preferred fold or “native” state. EG: c</a:t>
            </a:r>
            <a:r>
              <a:rPr lang="en-IN" dirty="0"/>
              <a:t>ystic fibrosis or sickle cell anemia.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IN" dirty="0"/>
              <a:t>When proteins are created, the machine that reads the directions from </a:t>
            </a:r>
            <a:r>
              <a:rPr lang="en-IN" b="1" dirty="0"/>
              <a:t>DNA to create the long chains of amino acids </a:t>
            </a:r>
            <a:r>
              <a:rPr lang="en-IN" dirty="0"/>
              <a:t>can make mistakes. Scientists estimate that this machine, the </a:t>
            </a:r>
            <a:r>
              <a:rPr lang="en-IN" b="1" dirty="0"/>
              <a:t>ribosome</a:t>
            </a:r>
            <a:r>
              <a:rPr lang="en-IN" dirty="0"/>
              <a:t>, makes mistakes in as many as </a:t>
            </a:r>
            <a:r>
              <a:rPr lang="en-IN" b="1" dirty="0"/>
              <a:t>1 in every 7 proteins</a:t>
            </a:r>
            <a:r>
              <a:rPr lang="en-IN" dirty="0"/>
              <a:t>!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IN" dirty="0"/>
              <a:t>Even if an amino acid chain has </a:t>
            </a:r>
            <a:r>
              <a:rPr lang="en-IN" b="1" dirty="0"/>
              <a:t>no mutations or mistakes</a:t>
            </a:r>
            <a:r>
              <a:rPr lang="en-IN" dirty="0"/>
              <a:t>, it may still not reach its preferred folded shape simply because proteins do not fold </a:t>
            </a:r>
            <a:r>
              <a:rPr lang="en-IN" b="1" dirty="0"/>
              <a:t>correctly 100% </a:t>
            </a:r>
            <a:r>
              <a:rPr lang="en-IN" dirty="0"/>
              <a:t>of the time. 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"/>
            <a:ext cx="7391400" cy="990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Molecular Chaperones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1066800"/>
            <a:ext cx="8153400" cy="57912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 </a:t>
            </a:r>
            <a:r>
              <a:rPr lang="en-US" sz="2400" dirty="0"/>
              <a:t>Proteins that assist the covalent folding or unfolding and the assembly or disassembly of other macromolecular structures.</a:t>
            </a:r>
          </a:p>
          <a:p>
            <a:endParaRPr lang="en-US" sz="2400" dirty="0"/>
          </a:p>
          <a:p>
            <a:pPr algn="l">
              <a:buFont typeface="Arial" pitchFamily="34" charset="0"/>
              <a:buChar char="•"/>
            </a:pPr>
            <a:r>
              <a:rPr lang="en-US" sz="2400" dirty="0"/>
              <a:t> Function: to prevent both newly synthesized polypeptide chains and assembled subunits from aggregating into non-functional structures.</a:t>
            </a:r>
          </a:p>
          <a:p>
            <a:pPr algn="l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 descr="C:\Users\PC\Desktop\egs of m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962400"/>
            <a:ext cx="7772400" cy="2667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94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9445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Prokaryotic GroEL /ES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295400"/>
            <a:ext cx="8305800" cy="556260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Present in </a:t>
            </a:r>
            <a:r>
              <a:rPr lang="en-US" sz="2200" i="1" dirty="0"/>
              <a:t>Escherichia coli. 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Chaperonins : large cylindrical protein complexes that assist the folding of a newly-synthesized protein in an ATP-dependent manner.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GroEL is a member of Hsp 60 protein family &amp; GroES, a member of Hsp10 family acts like a lid to it.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GroEL complex consists of two large pockets formed by 2 heptameric rings each subunit of mol.wt.57 KDa.</a:t>
            </a:r>
          </a:p>
          <a:p>
            <a:pPr>
              <a:buNone/>
            </a:pPr>
            <a:endParaRPr lang="en-US" sz="2200" dirty="0"/>
          </a:p>
          <a:p>
            <a:r>
              <a:rPr lang="en-US" sz="2200" dirty="0"/>
              <a:t>GroES, also a heptamer (subunits of mol.wt.10 KDa) blocks one of the GroEL pockets.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hlamydiae.com/twiki/images/ArchiveDocsBiologyGenomeGroEL_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28600"/>
            <a:ext cx="7696200" cy="6477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gro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04800"/>
            <a:ext cx="8763000" cy="64008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457200"/>
            <a:ext cx="7498080" cy="96043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Bodoni MT Condensed" pitchFamily="18" charset="0"/>
              </a:rPr>
              <a:t>Amino acid structure and its classification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85461" y="1219200"/>
            <a:ext cx="10482469" cy="5105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An amino acid contains both a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carboxylic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and an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group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Amino acids that have an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bonded directly to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alpha-carbon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are referred to as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alpha amino acids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dirty="0"/>
              <a:t>C</a:t>
            </a:r>
            <a:r>
              <a:rPr lang="el-GR" i="1" dirty="0"/>
              <a:t>α</a:t>
            </a:r>
            <a:r>
              <a:rPr lang="el-GR" dirty="0"/>
              <a:t> </a:t>
            </a:r>
            <a:r>
              <a:rPr lang="en-IN" dirty="0"/>
              <a:t>is a </a:t>
            </a:r>
            <a:r>
              <a:rPr lang="en-IN" dirty="0" err="1"/>
              <a:t>chiral</a:t>
            </a:r>
            <a:r>
              <a:rPr lang="en-IN" dirty="0"/>
              <a:t> 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38046" t="34921" r="19097" b="34920"/>
          <a:stretch>
            <a:fillRect/>
          </a:stretch>
        </p:blipFill>
        <p:spPr bwMode="auto">
          <a:xfrm>
            <a:off x="3429000" y="3124200"/>
            <a:ext cx="5638800" cy="2815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89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"/>
            <a:ext cx="74676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Eukaryotic Molecular Chaperones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914400"/>
            <a:ext cx="8153400" cy="5943600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Heat shock proteins (Hsp) system</a:t>
            </a:r>
          </a:p>
          <a:p>
            <a:pPr algn="l"/>
            <a:endParaRPr lang="en-US" sz="3200" dirty="0"/>
          </a:p>
          <a:p>
            <a:pPr>
              <a:buFont typeface="Arial" pitchFamily="34" charset="0"/>
              <a:buChar char="•"/>
            </a:pPr>
            <a:r>
              <a:rPr lang="en-US" sz="2200" dirty="0"/>
              <a:t>Hsp70:  Mol.wt.70KDa,abundant under stressful conditions(heat)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Functions:  Binds to unfolded polypeptide rich in hydrophobic residues.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Blocks folding of certain proteins.</a:t>
            </a:r>
          </a:p>
          <a:p>
            <a:endParaRPr lang="en-US" sz="2200" dirty="0"/>
          </a:p>
          <a:p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200" dirty="0"/>
              <a:t>Hsp40:  Mol.wt.40KDa,contains a J domain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Function:  Stimulates ATPase activity of Hsp70 &amp; facilitates protein folding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Homologus to Dna K &amp; Dna J system in</a:t>
            </a:r>
            <a:r>
              <a:rPr lang="en-US" sz="2200" i="1" dirty="0"/>
              <a:t> E.coli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DnaJ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04800"/>
            <a:ext cx="7924800" cy="64008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Disulfide </a:t>
            </a:r>
            <a:r>
              <a:rPr lang="en-US" dirty="0" err="1"/>
              <a:t>Isomerase</a:t>
            </a:r>
            <a:r>
              <a:rPr lang="en-US" dirty="0"/>
              <a:t> (PDI)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Protein disulfide </a:t>
            </a:r>
            <a:r>
              <a:rPr lang="en-US" dirty="0" err="1"/>
              <a:t>isomerase</a:t>
            </a:r>
            <a:r>
              <a:rPr lang="en-US" dirty="0"/>
              <a:t> or PDI is an enzyme.</a:t>
            </a:r>
          </a:p>
          <a:p>
            <a:r>
              <a:rPr lang="en-US" dirty="0"/>
              <a:t>Found :  Endoplasmic reticulum in eukaryotes </a:t>
            </a:r>
          </a:p>
          <a:p>
            <a:r>
              <a:rPr lang="en-US" dirty="0"/>
              <a:t>Function:  Catalyzes the formation and breakage of disulfide bonds between </a:t>
            </a:r>
            <a:r>
              <a:rPr lang="en-US" dirty="0" err="1"/>
              <a:t>cysteine</a:t>
            </a:r>
            <a:r>
              <a:rPr lang="en-US" dirty="0"/>
              <a:t>  residues within proteins as they fold.</a:t>
            </a:r>
          </a:p>
          <a:p>
            <a:r>
              <a:rPr lang="en-US" dirty="0"/>
              <a:t>This allows proteins to quickly find the correct arrangement of disulfide bonds in their fully folded state, and therefore the enzyme acts to catalyze protein folding.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b="1" dirty="0"/>
              <a:t>Write a snort not on: Mechanism of PDI enzyme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Enzymes that catalyze protein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914400"/>
            <a:ext cx="77724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Protein Disulfide Isomerase (PDI)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6" name="Picture 2" descr="C:\Users\PC\Desktop\pdi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371601"/>
            <a:ext cx="87630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50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7866888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Peptidyl</a:t>
            </a:r>
            <a:r>
              <a:rPr lang="en-US" sz="4000" dirty="0"/>
              <a:t> </a:t>
            </a:r>
            <a:r>
              <a:rPr lang="en-US" sz="4000" dirty="0" err="1"/>
              <a:t>Prolyl</a:t>
            </a:r>
            <a:r>
              <a:rPr lang="en-US" sz="4000" dirty="0"/>
              <a:t> </a:t>
            </a:r>
            <a:r>
              <a:rPr lang="en-US" sz="4000" dirty="0" err="1"/>
              <a:t>cis</a:t>
            </a:r>
            <a:r>
              <a:rPr lang="en-US" sz="4000" dirty="0"/>
              <a:t>-trans </a:t>
            </a:r>
            <a:r>
              <a:rPr lang="en-US" sz="4000" dirty="0" err="1"/>
              <a:t>Isomerase</a:t>
            </a:r>
            <a:r>
              <a:rPr lang="en-US" sz="4000" dirty="0"/>
              <a:t>(PPI)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990600"/>
            <a:ext cx="7866888" cy="5257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Prolyl</a:t>
            </a:r>
            <a:r>
              <a:rPr lang="en-US" dirty="0"/>
              <a:t> </a:t>
            </a:r>
            <a:r>
              <a:rPr lang="en-US" dirty="0" err="1"/>
              <a:t>isomerase</a:t>
            </a:r>
            <a:r>
              <a:rPr lang="en-US" dirty="0"/>
              <a:t> (also known as </a:t>
            </a:r>
            <a:r>
              <a:rPr lang="en-US" dirty="0" err="1"/>
              <a:t>peptidylprolyl</a:t>
            </a:r>
            <a:r>
              <a:rPr lang="en-US" dirty="0"/>
              <a:t> </a:t>
            </a:r>
            <a:r>
              <a:rPr lang="en-US" dirty="0" err="1"/>
              <a:t>isomerase</a:t>
            </a:r>
            <a:r>
              <a:rPr lang="en-US" dirty="0"/>
              <a:t> or </a:t>
            </a:r>
            <a:r>
              <a:rPr lang="en-US" dirty="0" err="1"/>
              <a:t>PPIase</a:t>
            </a:r>
            <a:r>
              <a:rPr lang="en-US" dirty="0"/>
              <a:t>) is an enzyme.</a:t>
            </a:r>
          </a:p>
          <a:p>
            <a:pPr>
              <a:lnSpc>
                <a:spcPct val="120000"/>
              </a:lnSpc>
            </a:pPr>
            <a:r>
              <a:rPr lang="en-US" dirty="0"/>
              <a:t>Found :  Both prokaryotes and eukaryotes that </a:t>
            </a:r>
            <a:r>
              <a:rPr lang="en-US" dirty="0" err="1"/>
              <a:t>interconverts</a:t>
            </a:r>
            <a:r>
              <a:rPr lang="en-US" dirty="0"/>
              <a:t> the </a:t>
            </a:r>
            <a:r>
              <a:rPr lang="en-US" dirty="0" err="1"/>
              <a:t>cis</a:t>
            </a:r>
            <a:r>
              <a:rPr lang="en-US" dirty="0"/>
              <a:t> and trans isomers of peptide bonds with the amino acid </a:t>
            </a:r>
            <a:r>
              <a:rPr lang="en-US" dirty="0" err="1"/>
              <a:t>proline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Why only PROLINE:</a:t>
            </a:r>
          </a:p>
          <a:p>
            <a:pPr marL="539496" indent="-457200">
              <a:lnSpc>
                <a:spcPct val="120000"/>
              </a:lnSpc>
              <a:buAutoNum type="arabicPeriod"/>
            </a:pPr>
            <a:r>
              <a:rPr lang="en-US" dirty="0" err="1"/>
              <a:t>Proline</a:t>
            </a:r>
            <a:r>
              <a:rPr lang="en-US" dirty="0"/>
              <a:t> has an unusually conformationally restrained peptide bond due to its cyclic structure with its side chain </a:t>
            </a:r>
            <a:r>
              <a:rPr lang="en-US" b="1" dirty="0"/>
              <a:t>bonded to its secondary amine nitrogen. </a:t>
            </a:r>
          </a:p>
          <a:p>
            <a:pPr marL="539496" indent="-457200">
              <a:lnSpc>
                <a:spcPct val="120000"/>
              </a:lnSpc>
              <a:buAutoNum type="arabicPeriod"/>
            </a:pPr>
            <a:r>
              <a:rPr lang="en-US" dirty="0"/>
              <a:t>Most amino acids have a strong </a:t>
            </a:r>
            <a:r>
              <a:rPr lang="en-US" b="1" dirty="0"/>
              <a:t>energetic preference </a:t>
            </a:r>
            <a:r>
              <a:rPr lang="en-US" dirty="0"/>
              <a:t>for the trans peptide bond conformation due to </a:t>
            </a:r>
            <a:r>
              <a:rPr lang="en-US" b="1" dirty="0" err="1"/>
              <a:t>steric</a:t>
            </a:r>
            <a:r>
              <a:rPr lang="en-US" b="1" dirty="0"/>
              <a:t> hindrance.</a:t>
            </a:r>
          </a:p>
          <a:p>
            <a:pPr marL="539496" indent="-457200">
              <a:lnSpc>
                <a:spcPct val="120000"/>
              </a:lnSpc>
              <a:buAutoNum type="arabicPeriod"/>
            </a:pPr>
            <a:r>
              <a:rPr lang="en-US" dirty="0"/>
              <a:t>But </a:t>
            </a:r>
            <a:r>
              <a:rPr lang="en-US" dirty="0" err="1"/>
              <a:t>proline's</a:t>
            </a:r>
            <a:r>
              <a:rPr lang="en-US" dirty="0"/>
              <a:t> unusual structure stabilizes the </a:t>
            </a:r>
            <a:r>
              <a:rPr lang="en-US" dirty="0" err="1"/>
              <a:t>cis</a:t>
            </a:r>
            <a:r>
              <a:rPr lang="en-US" dirty="0"/>
              <a:t> form so that both isomers are populated under biologically relevant conditions.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57200"/>
            <a:ext cx="7620000" cy="5334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Peptidyl Prolyl cis-trans Isomerase(PPI)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1" name="Picture 3" descr="C:\Users\PC\Desktop\pp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1" y="1143000"/>
            <a:ext cx="6172199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72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74638"/>
            <a:ext cx="7848600" cy="63976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Fate of misfolded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914400"/>
            <a:ext cx="8458200" cy="5943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ER membrane bound chaperone Calnexin binds to misfolded/incompletely folded protein containing a terminal glucose on N-linked oligosaccharides, trapping it in the ER itself.</a:t>
            </a:r>
          </a:p>
          <a:p>
            <a:pPr>
              <a:buNone/>
            </a:pPr>
            <a:r>
              <a:rPr lang="en-US" sz="2400" dirty="0"/>
              <a:t>                                                </a:t>
            </a:r>
          </a:p>
          <a:p>
            <a:pPr>
              <a:buNone/>
            </a:pPr>
            <a:r>
              <a:rPr lang="en-US" sz="2400" dirty="0"/>
              <a:t>                                            </a:t>
            </a:r>
          </a:p>
          <a:p>
            <a:pPr algn="ctr"/>
            <a:r>
              <a:rPr lang="en-US" dirty="0"/>
              <a:t>Misfolded protein in the ER lumen are translocated back into the cytosol, where they are deglycosylated, ubiquitiniylated &amp; degarded in the Proteasomes.</a:t>
            </a:r>
          </a:p>
          <a:p>
            <a:pPr algn="ctr"/>
            <a:r>
              <a:rPr lang="en-US" dirty="0"/>
              <a:t>     </a:t>
            </a:r>
          </a:p>
          <a:p>
            <a:pPr>
              <a:buNone/>
            </a:pPr>
            <a:endParaRPr lang="en-US" sz="2400" dirty="0"/>
          </a:p>
          <a:p>
            <a:pPr algn="ctr"/>
            <a:endParaRPr lang="en-US" dirty="0"/>
          </a:p>
          <a:p>
            <a:pPr algn="ctr"/>
            <a:r>
              <a:rPr lang="en-US" dirty="0"/>
              <a:t>Accumulation of misfolded proteins in the cytosol triggers a heat shock response- upregulation of genes encoding molecular chaperones that help in folding.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172200" y="2057400"/>
            <a:ext cx="609600" cy="609600"/>
          </a:xfrm>
          <a:prstGeom prst="downArrow">
            <a:avLst/>
          </a:prstGeom>
          <a:solidFill>
            <a:schemeClr val="accent6">
              <a:alpha val="7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172200" y="3962400"/>
            <a:ext cx="685800" cy="685800"/>
          </a:xfrm>
          <a:prstGeom prst="downArrow">
            <a:avLst/>
          </a:prstGeom>
          <a:solidFill>
            <a:schemeClr val="accent6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228602"/>
            <a:ext cx="7467600" cy="838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The importance of protein folding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1600200"/>
            <a:ext cx="8153400" cy="5257800"/>
          </a:xfrm>
        </p:spPr>
        <p:txBody>
          <a:bodyPr/>
          <a:lstStyle/>
          <a:p>
            <a:pPr algn="l">
              <a:buFont typeface="Wingdings" pitchFamily="2" charset="2"/>
              <a:buChar char="Ø"/>
            </a:pPr>
            <a:r>
              <a:rPr lang="en-US" dirty="0"/>
              <a:t>Determine functionality of a protein</a:t>
            </a:r>
          </a:p>
          <a:p>
            <a:pPr algn="l">
              <a:buFont typeface="Wingdings" pitchFamily="2" charset="2"/>
              <a:buChar char="Ø"/>
            </a:pPr>
            <a:endParaRPr lang="en-US" dirty="0"/>
          </a:p>
          <a:p>
            <a:pPr algn="l">
              <a:buFont typeface="Wingdings" pitchFamily="2" charset="2"/>
              <a:buChar char="Ø"/>
            </a:pPr>
            <a:r>
              <a:rPr lang="en-US" dirty="0"/>
              <a:t>Protein structure prediction &amp; Protein design</a:t>
            </a:r>
          </a:p>
          <a:p>
            <a:pPr algn="l">
              <a:buFont typeface="Wingdings" pitchFamily="2" charset="2"/>
              <a:buChar char="Ø"/>
            </a:pPr>
            <a:endParaRPr lang="en-US" dirty="0"/>
          </a:p>
          <a:p>
            <a:pPr algn="l">
              <a:buFont typeface="Wingdings" pitchFamily="2" charset="2"/>
              <a:buChar char="Ø"/>
            </a:pPr>
            <a:r>
              <a:rPr lang="en-US" dirty="0"/>
              <a:t>Designing drugs specific to different motifs in a protein</a:t>
            </a:r>
          </a:p>
          <a:p>
            <a:pPr algn="l">
              <a:buFont typeface="Wingdings" pitchFamily="2" charset="2"/>
              <a:buChar char="Ø"/>
            </a:pPr>
            <a:endParaRPr lang="en-US" dirty="0"/>
          </a:p>
          <a:p>
            <a:pPr algn="l">
              <a:buFont typeface="Wingdings" pitchFamily="2" charset="2"/>
              <a:buChar char="Ø"/>
            </a:pPr>
            <a:r>
              <a:rPr lang="en-US" dirty="0"/>
              <a:t>Misfolding of certain proteins leads to neurodegenerative diseases like Alzheimer’s disease &amp; Parkinson’s disease</a:t>
            </a:r>
          </a:p>
          <a:p>
            <a:pPr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Chaperon mechanism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828" y="1835239"/>
            <a:ext cx="9601200" cy="3581400"/>
          </a:xfrm>
        </p:spPr>
        <p:txBody>
          <a:bodyPr/>
          <a:lstStyle/>
          <a:p>
            <a:r>
              <a:rPr lang="en-US" dirty="0">
                <a:hlinkClick r:id="" action="ppaction://noaction"/>
              </a:rPr>
              <a:t>Hsp60:</a:t>
            </a:r>
          </a:p>
          <a:p>
            <a:pPr>
              <a:buNone/>
            </a:pPr>
            <a:r>
              <a:rPr lang="en-US" dirty="0">
                <a:hlinkClick r:id="" action="ppaction://noaction"/>
              </a:rPr>
              <a:t>https://www.youtube.com/watch?v=YQ1A5pP9Z9U</a:t>
            </a:r>
            <a:endParaRPr lang="en-US" dirty="0"/>
          </a:p>
          <a:p>
            <a:endParaRPr lang="en-US" dirty="0"/>
          </a:p>
          <a:p>
            <a:r>
              <a:rPr lang="en-US" dirty="0"/>
              <a:t>Hsp70 : </a:t>
            </a:r>
            <a:r>
              <a:rPr lang="en-US" dirty="0">
                <a:hlinkClick r:id="rId2"/>
              </a:rPr>
              <a:t>https://www.youtube.com/watch?v=CtrLhnS70Os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52400"/>
            <a:ext cx="7498080" cy="457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685800"/>
            <a:ext cx="7924800" cy="5562600"/>
          </a:xfrm>
        </p:spPr>
        <p:txBody>
          <a:bodyPr>
            <a:noAutofit/>
          </a:bodyPr>
          <a:lstStyle/>
          <a:p>
            <a:pPr marL="596646" indent="-51435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What are Proteins and explain the role of amino acid in proteins</a:t>
            </a:r>
          </a:p>
          <a:p>
            <a:pPr marL="596646" indent="-51435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How Proteins are classified on basis of their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R group.</a:t>
            </a:r>
          </a:p>
          <a:p>
            <a:pPr marL="596646" indent="-51435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Explain different levels of protein along with an example.</a:t>
            </a:r>
          </a:p>
          <a:p>
            <a:pPr marL="596646" indent="-51435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Explain them and give an example for it if any .(Only 1 and 2)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(Refer slide No 17 )</a:t>
            </a:r>
          </a:p>
          <a:p>
            <a:pPr marL="596646" indent="-51435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Explain the terms (Only 3,4 &amp; 5) give the relationship between them.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(Refer slide No 17 )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  Write a note on Hsp60 chaperon in detail along with along diagram and mechanism.</a:t>
            </a: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  Elaborate on the enzymes that catalyzes the protein folding.</a:t>
            </a: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Write a note on Hsp70 chaperon in detail along with along diagram and mechanism.</a:t>
            </a: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Explain the role of Hydrogen bond and hydrophilic interaction in protein chemistry</a:t>
            </a: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Write a note on Anfinsen experiment.</a:t>
            </a:r>
          </a:p>
          <a:p>
            <a:pPr marL="425196" indent="-342900"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425196" indent="-342900">
              <a:buFont typeface="+mj-lt"/>
              <a:buAutoNum type="alphaU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Write short note on :</a:t>
            </a:r>
          </a:p>
          <a:p>
            <a:pPr marL="425196" indent="-342900"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425196" indent="-342900">
              <a:buAutoNum type="arabi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Allosteric proteins</a:t>
            </a:r>
          </a:p>
          <a:p>
            <a:pPr marL="425196" indent="-342900">
              <a:buAutoNum type="arabicPeriod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Misfolding of protein  results in various diseases (Any 2 in detail )</a:t>
            </a:r>
          </a:p>
          <a:p>
            <a:pPr marL="425196" indent="-342900"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05948" y="152400"/>
            <a:ext cx="10694504" cy="6096000"/>
          </a:xfrm>
        </p:spPr>
        <p:txBody>
          <a:bodyPr>
            <a:normAutofit/>
          </a:bodyPr>
          <a:lstStyle/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There are 20 common amino acids. Based on the nature of the R group, they are classified as follows: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27331" t="22222" r="4812" b="26984"/>
          <a:stretch>
            <a:fillRect/>
          </a:stretch>
        </p:blipFill>
        <p:spPr bwMode="auto">
          <a:xfrm>
            <a:off x="2054087" y="1404730"/>
            <a:ext cx="9316278" cy="5048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References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Alberts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-Molecular biology of the cell 5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edition</a:t>
            </a: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Lehninger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-Principles of Biochemistry 4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edition</a:t>
            </a:r>
          </a:p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Chemistry of amino acids and protein structure: (</a:t>
            </a:r>
            <a:r>
              <a:rPr lang="en-US" dirty="0">
                <a:latin typeface="Times New Roman" pitchFamily="18" charset="0"/>
                <a:cs typeface="Times New Roman" pitchFamily="18" charset="0"/>
                <a:hlinkClick r:id="rId2"/>
              </a:rPr>
              <a:t>https://www.khanacademy.org/test-prep/mcat/biomolecules/amino-acids-and-proteins1/a/chemistry-of-amino-acids-and-protein-structure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4497BA0-2100-4E3B-B175-E8CA5C240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96" t="12083" r="2717" b="24239"/>
          <a:stretch/>
        </p:blipFill>
        <p:spPr>
          <a:xfrm>
            <a:off x="0" y="-1"/>
            <a:ext cx="12192000" cy="6823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6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6435" y="381000"/>
            <a:ext cx="10707756" cy="48006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Amino acids are joined together through 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peptide bonds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Peptide bonds are covalent bonds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formed by the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nucleophilic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addition-elimination reaction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between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carboxylic group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of one amino acid and the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amino group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of another amino acid; this reaction releases a molecule of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water as the by product.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 peptide bond is essentially an amide bond.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26141" t="9524" r="3621" b="34921"/>
          <a:stretch>
            <a:fillRect/>
          </a:stretch>
        </p:blipFill>
        <p:spPr bwMode="auto">
          <a:xfrm>
            <a:off x="1709531" y="2781300"/>
            <a:ext cx="8560904" cy="384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9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639762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Bodoni MT Condensed" pitchFamily="18" charset="0"/>
              </a:rPr>
              <a:t>Different levels of protein structure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8957" y="990600"/>
            <a:ext cx="10442713" cy="52578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The four levels of protein structure are: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primary structure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secondary structure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IN" sz="28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super secondary structure,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tertiary structure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and 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quaternary structure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0DA71-878D-4400-8A87-5BDD18B1042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16617" t="17461" r="17907" b="12698"/>
          <a:stretch>
            <a:fillRect/>
          </a:stretch>
        </p:blipFill>
        <p:spPr bwMode="auto">
          <a:xfrm>
            <a:off x="1431235" y="1948070"/>
            <a:ext cx="10111408" cy="4681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6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BE88985-E741-451B-A7D8-27EB10D6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78" t="13315" r="5000" b="42605"/>
          <a:stretch/>
        </p:blipFill>
        <p:spPr>
          <a:xfrm>
            <a:off x="-1" y="0"/>
            <a:ext cx="12192001" cy="6907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9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1148</Words>
  <Application>Microsoft Office PowerPoint</Application>
  <PresentationFormat>Widescreen</PresentationFormat>
  <Paragraphs>252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Bodoni MT Condensed</vt:lpstr>
      <vt:lpstr>Calibri</vt:lpstr>
      <vt:lpstr>Franklin Gothic Book</vt:lpstr>
      <vt:lpstr>Times New Roman</vt:lpstr>
      <vt:lpstr>Wingdings</vt:lpstr>
      <vt:lpstr>Crop</vt:lpstr>
      <vt:lpstr>PROTEIN  CHEMISTRY</vt:lpstr>
      <vt:lpstr>PROTEINS</vt:lpstr>
      <vt:lpstr>Amino Acid And Peptides</vt:lpstr>
      <vt:lpstr>Amino acid structure and its classification </vt:lpstr>
      <vt:lpstr>PowerPoint Presentation</vt:lpstr>
      <vt:lpstr>PowerPoint Presentation</vt:lpstr>
      <vt:lpstr>PowerPoint Presentation</vt:lpstr>
      <vt:lpstr>Different levels of protein structure</vt:lpstr>
      <vt:lpstr>PowerPoint Presentation</vt:lpstr>
      <vt:lpstr>Primary structure </vt:lpstr>
      <vt:lpstr>Secondary structure </vt:lpstr>
      <vt:lpstr>α-helix </vt:lpstr>
      <vt:lpstr>PowerPoint Presentation</vt:lpstr>
      <vt:lpstr>β-pleated sheet </vt:lpstr>
      <vt:lpstr>PowerPoint Presentation</vt:lpstr>
      <vt:lpstr>PowerPoint Presentation</vt:lpstr>
      <vt:lpstr>PowerPoint Presentation</vt:lpstr>
      <vt:lpstr>PowerPoint Presentation</vt:lpstr>
      <vt:lpstr>Tertiary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VARIOUS INTERACTIONS</vt:lpstr>
      <vt:lpstr>PowerPoint Presentation</vt:lpstr>
      <vt:lpstr>PowerPoint Presentation</vt:lpstr>
      <vt:lpstr>Protein folding-  Molecular chaperones</vt:lpstr>
      <vt:lpstr>INTRODUCTION</vt:lpstr>
      <vt:lpstr>          CONT’D</vt:lpstr>
      <vt:lpstr>PowerPoint Presentation</vt:lpstr>
      <vt:lpstr>PowerPoint Presentation</vt:lpstr>
      <vt:lpstr>PowerPoint Presentation</vt:lpstr>
      <vt:lpstr>Thermodynamics of protein folding</vt:lpstr>
      <vt:lpstr>Why does protein folding sometimes fail? </vt:lpstr>
      <vt:lpstr>Molecular Chaperones</vt:lpstr>
      <vt:lpstr>Prokaryotic GroEL /ES system</vt:lpstr>
      <vt:lpstr>PowerPoint Presentation</vt:lpstr>
      <vt:lpstr>PowerPoint Presentation</vt:lpstr>
      <vt:lpstr>Eukaryotic Molecular Chaperones</vt:lpstr>
      <vt:lpstr>PowerPoint Presentation</vt:lpstr>
      <vt:lpstr>Protein Disulfide Isomerase (PDI) </vt:lpstr>
      <vt:lpstr>  Enzymes that catalyze protein folding</vt:lpstr>
      <vt:lpstr>Peptidyl Prolyl cis-trans Isomerase(PPI) </vt:lpstr>
      <vt:lpstr>PowerPoint Presentation</vt:lpstr>
      <vt:lpstr>Fate of misfolded proteins</vt:lpstr>
      <vt:lpstr>The importance of protein folding</vt:lpstr>
      <vt:lpstr>Chaperon mechanism video</vt:lpstr>
      <vt:lpstr>ASSIGNMENT</vt:lpstr>
      <vt:lpstr>References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 Secondary  Structure  Prediction</dc:title>
  <dc:creator>Hiren Kose</dc:creator>
  <cp:lastModifiedBy>Hiren Kose</cp:lastModifiedBy>
  <cp:revision>3</cp:revision>
  <dcterms:created xsi:type="dcterms:W3CDTF">2021-05-06T07:22:24Z</dcterms:created>
  <dcterms:modified xsi:type="dcterms:W3CDTF">2022-01-28T16:39:32Z</dcterms:modified>
</cp:coreProperties>
</file>